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4"/>
  </p:notesMasterIdLst>
  <p:sldIdLst>
    <p:sldId id="256" r:id="rId5"/>
    <p:sldId id="261" r:id="rId6"/>
    <p:sldId id="257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68" r:id="rId19"/>
    <p:sldId id="270" r:id="rId20"/>
    <p:sldId id="269" r:id="rId21"/>
    <p:sldId id="271" r:id="rId22"/>
    <p:sldId id="272" r:id="rId23"/>
    <p:sldId id="273" r:id="rId24"/>
    <p:sldId id="274" r:id="rId25"/>
    <p:sldId id="299" r:id="rId26"/>
    <p:sldId id="259" r:id="rId27"/>
    <p:sldId id="285" r:id="rId28"/>
    <p:sldId id="286" r:id="rId29"/>
    <p:sldId id="275" r:id="rId30"/>
    <p:sldId id="276" r:id="rId31"/>
    <p:sldId id="283" r:id="rId32"/>
    <p:sldId id="277" r:id="rId3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EBBC8-F831-4E4A-9551-291BE7825B4B}" v="31" dt="2020-04-01T12:31:2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1886" autoAdjust="0"/>
  </p:normalViewPr>
  <p:slideViewPr>
    <p:cSldViewPr snapToGrid="0">
      <p:cViewPr varScale="1">
        <p:scale>
          <a:sx n="64" d="100"/>
          <a:sy n="64" d="100"/>
        </p:scale>
        <p:origin x="15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Seefried" userId="d8a228cb-40c3-4ff7-a5fb-7913574a5819" providerId="ADAL" clId="{A1ED0059-5689-4E26-B564-EB06871A6335}"/>
    <pc:docChg chg="custSel addSld delSld modSld sldOrd">
      <pc:chgData name="Claire Seefried" userId="d8a228cb-40c3-4ff7-a5fb-7913574a5819" providerId="ADAL" clId="{A1ED0059-5689-4E26-B564-EB06871A6335}" dt="2020-04-01T12:31:26.131" v="116" actId="478"/>
      <pc:docMkLst>
        <pc:docMk/>
      </pc:docMkLst>
      <pc:sldChg chg="delSp del delAnim">
        <pc:chgData name="Claire Seefried" userId="d8a228cb-40c3-4ff7-a5fb-7913574a5819" providerId="ADAL" clId="{A1ED0059-5689-4E26-B564-EB06871A6335}" dt="2020-04-01T12:02:06.987" v="8" actId="2696"/>
        <pc:sldMkLst>
          <pc:docMk/>
          <pc:sldMk cId="0" sldId="258"/>
        </pc:sldMkLst>
        <pc:picChg chg="del">
          <ac:chgData name="Claire Seefried" userId="d8a228cb-40c3-4ff7-a5fb-7913574a5819" providerId="ADAL" clId="{A1ED0059-5689-4E26-B564-EB06871A6335}" dt="2020-04-01T12:01:56.936" v="5" actId="478"/>
          <ac:picMkLst>
            <pc:docMk/>
            <pc:sldMk cId="0" sldId="258"/>
            <ac:picMk id="8" creationId="{D9E0A570-46CC-4ECA-8558-7E0046E85D77}"/>
          </ac:picMkLst>
        </pc:picChg>
      </pc:sldChg>
      <pc:sldChg chg="del">
        <pc:chgData name="Claire Seefried" userId="d8a228cb-40c3-4ff7-a5fb-7913574a5819" providerId="ADAL" clId="{A1ED0059-5689-4E26-B564-EB06871A6335}" dt="2020-04-01T12:03:15.538" v="9" actId="2696"/>
        <pc:sldMkLst>
          <pc:docMk/>
          <pc:sldMk cId="433165460" sldId="265"/>
        </pc:sldMkLst>
      </pc:sldChg>
      <pc:sldChg chg="del">
        <pc:chgData name="Claire Seefried" userId="d8a228cb-40c3-4ff7-a5fb-7913574a5819" providerId="ADAL" clId="{A1ED0059-5689-4E26-B564-EB06871A6335}" dt="2020-04-01T12:03:23.252" v="11" actId="2696"/>
        <pc:sldMkLst>
          <pc:docMk/>
          <pc:sldMk cId="2125152417" sldId="266"/>
        </pc:sldMkLst>
      </pc:sldChg>
      <pc:sldChg chg="del">
        <pc:chgData name="Claire Seefried" userId="d8a228cb-40c3-4ff7-a5fb-7913574a5819" providerId="ADAL" clId="{A1ED0059-5689-4E26-B564-EB06871A6335}" dt="2020-04-01T12:05:00.853" v="17" actId="2696"/>
        <pc:sldMkLst>
          <pc:docMk/>
          <pc:sldMk cId="3215906467" sldId="267"/>
        </pc:sldMkLst>
      </pc:sldChg>
      <pc:sldChg chg="add">
        <pc:chgData name="Claire Seefried" userId="d8a228cb-40c3-4ff7-a5fb-7913574a5819" providerId="ADAL" clId="{A1ED0059-5689-4E26-B564-EB06871A6335}" dt="2020-04-01T12:01:40.693" v="2"/>
        <pc:sldMkLst>
          <pc:docMk/>
          <pc:sldMk cId="4132829640" sldId="287"/>
        </pc:sldMkLst>
      </pc:sldChg>
      <pc:sldChg chg="addSp modSp add modAnim">
        <pc:chgData name="Claire Seefried" userId="d8a228cb-40c3-4ff7-a5fb-7913574a5819" providerId="ADAL" clId="{A1ED0059-5689-4E26-B564-EB06871A6335}" dt="2020-04-01T12:02:03.520" v="7" actId="1076"/>
        <pc:sldMkLst>
          <pc:docMk/>
          <pc:sldMk cId="4269702061" sldId="288"/>
        </pc:sldMkLst>
        <pc:picChg chg="add mod">
          <ac:chgData name="Claire Seefried" userId="d8a228cb-40c3-4ff7-a5fb-7913574a5819" providerId="ADAL" clId="{A1ED0059-5689-4E26-B564-EB06871A6335}" dt="2020-04-01T12:02:03.520" v="7" actId="1076"/>
          <ac:picMkLst>
            <pc:docMk/>
            <pc:sldMk cId="4269702061" sldId="288"/>
            <ac:picMk id="5" creationId="{C0794209-2D56-4BE4-AA67-DA691D6EEB07}"/>
          </ac:picMkLst>
        </pc:picChg>
      </pc:sldChg>
      <pc:sldChg chg="del">
        <pc:chgData name="Claire Seefried" userId="d8a228cb-40c3-4ff7-a5fb-7913574a5819" providerId="ADAL" clId="{A1ED0059-5689-4E26-B564-EB06871A6335}" dt="2020-04-01T12:01:27.591" v="0" actId="2696"/>
        <pc:sldMkLst>
          <pc:docMk/>
          <pc:sldMk cId="4132829640" sldId="289"/>
        </pc:sldMkLst>
      </pc:sldChg>
      <pc:sldChg chg="add del">
        <pc:chgData name="Claire Seefried" userId="d8a228cb-40c3-4ff7-a5fb-7913574a5819" providerId="ADAL" clId="{A1ED0059-5689-4E26-B564-EB06871A6335}" dt="2020-04-01T12:04:42.907" v="16" actId="2696"/>
        <pc:sldMkLst>
          <pc:docMk/>
          <pc:sldMk cId="3629825391" sldId="293"/>
        </pc:sldMkLst>
      </pc:sldChg>
      <pc:sldChg chg="add modNotesTx">
        <pc:chgData name="Claire Seefried" userId="d8a228cb-40c3-4ff7-a5fb-7913574a5819" providerId="ADAL" clId="{A1ED0059-5689-4E26-B564-EB06871A6335}" dt="2020-04-01T12:06:27.110" v="46" actId="20577"/>
        <pc:sldMkLst>
          <pc:docMk/>
          <pc:sldMk cId="433165460" sldId="294"/>
        </pc:sldMkLst>
      </pc:sldChg>
      <pc:sldChg chg="modSp add modNotesTx">
        <pc:chgData name="Claire Seefried" userId="d8a228cb-40c3-4ff7-a5fb-7913574a5819" providerId="ADAL" clId="{A1ED0059-5689-4E26-B564-EB06871A6335}" dt="2020-04-01T12:06:36.386" v="54" actId="20577"/>
        <pc:sldMkLst>
          <pc:docMk/>
          <pc:sldMk cId="4122413341" sldId="295"/>
        </pc:sldMkLst>
        <pc:picChg chg="mod">
          <ac:chgData name="Claire Seefried" userId="d8a228cb-40c3-4ff7-a5fb-7913574a5819" providerId="ADAL" clId="{A1ED0059-5689-4E26-B564-EB06871A6335}" dt="2020-04-01T12:05:38.360" v="26" actId="1076"/>
          <ac:picMkLst>
            <pc:docMk/>
            <pc:sldMk cId="4122413341" sldId="295"/>
            <ac:picMk id="9" creationId="{A5EA487E-522C-4C3B-9D52-4C3AD8B6C0F3}"/>
          </ac:picMkLst>
        </pc:picChg>
        <pc:picChg chg="mod">
          <ac:chgData name="Claire Seefried" userId="d8a228cb-40c3-4ff7-a5fb-7913574a5819" providerId="ADAL" clId="{A1ED0059-5689-4E26-B564-EB06871A6335}" dt="2020-04-01T12:05:15.449" v="22" actId="1076"/>
          <ac:picMkLst>
            <pc:docMk/>
            <pc:sldMk cId="4122413341" sldId="295"/>
            <ac:picMk id="10" creationId="{C0104BCF-D92C-4C0C-8FDB-A187E5B0EE18}"/>
          </ac:picMkLst>
        </pc:picChg>
        <pc:picChg chg="mod">
          <ac:chgData name="Claire Seefried" userId="d8a228cb-40c3-4ff7-a5fb-7913574a5819" providerId="ADAL" clId="{A1ED0059-5689-4E26-B564-EB06871A6335}" dt="2020-04-01T12:05:20.361" v="24" actId="1076"/>
          <ac:picMkLst>
            <pc:docMk/>
            <pc:sldMk cId="4122413341" sldId="295"/>
            <ac:picMk id="2052" creationId="{7D620349-9E7F-4E8E-AD99-CF6E8581888E}"/>
          </ac:picMkLst>
        </pc:picChg>
      </pc:sldChg>
      <pc:sldChg chg="modSp add modNotesTx">
        <pc:chgData name="Claire Seefried" userId="d8a228cb-40c3-4ff7-a5fb-7913574a5819" providerId="ADAL" clId="{A1ED0059-5689-4E26-B564-EB06871A6335}" dt="2020-04-01T12:06:46.550" v="65" actId="20577"/>
        <pc:sldMkLst>
          <pc:docMk/>
          <pc:sldMk cId="1248257174" sldId="296"/>
        </pc:sldMkLst>
        <pc:picChg chg="mod">
          <ac:chgData name="Claire Seefried" userId="d8a228cb-40c3-4ff7-a5fb-7913574a5819" providerId="ADAL" clId="{A1ED0059-5689-4E26-B564-EB06871A6335}" dt="2020-04-01T12:06:10.418" v="35" actId="1076"/>
          <ac:picMkLst>
            <pc:docMk/>
            <pc:sldMk cId="1248257174" sldId="296"/>
            <ac:picMk id="9" creationId="{A5EA487E-522C-4C3B-9D52-4C3AD8B6C0F3}"/>
          </ac:picMkLst>
        </pc:picChg>
        <pc:picChg chg="mod">
          <ac:chgData name="Claire Seefried" userId="d8a228cb-40c3-4ff7-a5fb-7913574a5819" providerId="ADAL" clId="{A1ED0059-5689-4E26-B564-EB06871A6335}" dt="2020-04-01T12:05:53.747" v="29" actId="1076"/>
          <ac:picMkLst>
            <pc:docMk/>
            <pc:sldMk cId="1248257174" sldId="296"/>
            <ac:picMk id="10" creationId="{C0104BCF-D92C-4C0C-8FDB-A187E5B0EE18}"/>
          </ac:picMkLst>
        </pc:picChg>
        <pc:picChg chg="mod">
          <ac:chgData name="Claire Seefried" userId="d8a228cb-40c3-4ff7-a5fb-7913574a5819" providerId="ADAL" clId="{A1ED0059-5689-4E26-B564-EB06871A6335}" dt="2020-04-01T12:06:02.584" v="33" actId="1076"/>
          <ac:picMkLst>
            <pc:docMk/>
            <pc:sldMk cId="1248257174" sldId="296"/>
            <ac:picMk id="2052" creationId="{7D620349-9E7F-4E8E-AD99-CF6E8581888E}"/>
          </ac:picMkLst>
        </pc:picChg>
      </pc:sldChg>
      <pc:sldChg chg="modSp add ord modNotesTx">
        <pc:chgData name="Claire Seefried" userId="d8a228cb-40c3-4ff7-a5fb-7913574a5819" providerId="ADAL" clId="{A1ED0059-5689-4E26-B564-EB06871A6335}" dt="2020-04-01T12:08:29.803" v="115" actId="20577"/>
        <pc:sldMkLst>
          <pc:docMk/>
          <pc:sldMk cId="2742445197" sldId="297"/>
        </pc:sldMkLst>
        <pc:spChg chg="mod">
          <ac:chgData name="Claire Seefried" userId="d8a228cb-40c3-4ff7-a5fb-7913574a5819" providerId="ADAL" clId="{A1ED0059-5689-4E26-B564-EB06871A6335}" dt="2020-04-01T12:08:17.363" v="71" actId="20577"/>
          <ac:spMkLst>
            <pc:docMk/>
            <pc:sldMk cId="2742445197" sldId="297"/>
            <ac:spMk id="3" creationId="{F5026F57-99D8-4B8C-800A-934AE30BE9F3}"/>
          </ac:spMkLst>
        </pc:spChg>
        <pc:spChg chg="mod">
          <ac:chgData name="Claire Seefried" userId="d8a228cb-40c3-4ff7-a5fb-7913574a5819" providerId="ADAL" clId="{A1ED0059-5689-4E26-B564-EB06871A6335}" dt="2020-04-01T12:08:25.829" v="114" actId="20577"/>
          <ac:spMkLst>
            <pc:docMk/>
            <pc:sldMk cId="2742445197" sldId="297"/>
            <ac:spMk id="6" creationId="{51CAE403-08E3-4C04-B245-94896EFE3688}"/>
          </ac:spMkLst>
        </pc:spChg>
      </pc:sldChg>
      <pc:sldChg chg="delSp delAnim">
        <pc:chgData name="Claire Seefried" userId="d8a228cb-40c3-4ff7-a5fb-7913574a5819" providerId="ADAL" clId="{A1ED0059-5689-4E26-B564-EB06871A6335}" dt="2020-04-01T12:31:26.131" v="116" actId="478"/>
        <pc:sldMkLst>
          <pc:docMk/>
          <pc:sldMk cId="3528367554" sldId="299"/>
        </pc:sldMkLst>
        <pc:picChg chg="del">
          <ac:chgData name="Claire Seefried" userId="d8a228cb-40c3-4ff7-a5fb-7913574a5819" providerId="ADAL" clId="{A1ED0059-5689-4E26-B564-EB06871A6335}" dt="2020-04-01T12:31:26.131" v="116" actId="478"/>
          <ac:picMkLst>
            <pc:docMk/>
            <pc:sldMk cId="3528367554" sldId="299"/>
            <ac:picMk id="18" creationId="{E6FDCB37-04E1-483D-8BA2-DC1248EA25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5936E-3C97-4D6D-965F-E2116633B05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6AA3-F3F3-4684-9BCD-1A59B108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Claire Seefried </a:t>
            </a:r>
          </a:p>
          <a:p>
            <a:r>
              <a:rPr lang="en-US" dirty="0"/>
              <a:t>Claire.Seefried@elsforautism.org</a:t>
            </a:r>
          </a:p>
          <a:p>
            <a:endParaRPr lang="en-US" dirty="0"/>
          </a:p>
          <a:p>
            <a:r>
              <a:rPr lang="en-US" dirty="0"/>
              <a:t>In this PowerPoint you will find resources pertaining to our Storytime with AAC! </a:t>
            </a:r>
          </a:p>
          <a:p>
            <a:r>
              <a:rPr lang="en-US" dirty="0"/>
              <a:t>This includes: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Importance of core language </a:t>
            </a:r>
          </a:p>
          <a:p>
            <a:pPr marL="171450" indent="-171450">
              <a:buFontTx/>
              <a:buChar char="-"/>
            </a:pPr>
            <a:r>
              <a:rPr lang="en-US" dirty="0"/>
              <a:t>A letter sound correspondence activity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of core vocabulary words as highlighted in story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These words can be printed and used across various activities (e.g., story readings, extension activities, etc.)</a:t>
            </a:r>
          </a:p>
          <a:p>
            <a:pPr marL="171450" indent="-171450">
              <a:buFontTx/>
              <a:buChar char="-"/>
            </a:pPr>
            <a:r>
              <a:rPr lang="en-US" dirty="0"/>
              <a:t>Extension activities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Additional resources pertaining to core vocabulary, AAC use during school closures, and additional at home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skill should be taught once children have at least 6 letter sound correspondences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pictures should be appropriate words based on the child’s letter-sound knowledge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pictures should have no writing on them </a:t>
            </a:r>
          </a:p>
          <a:p>
            <a:pPr marL="171450" indent="-171450">
              <a:buFontTx/>
              <a:buChar char="-"/>
            </a:pPr>
            <a:r>
              <a:rPr lang="en-US" dirty="0"/>
              <a:t>Label each picture to ensure child is familiar with the item names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labeling each item by stretching out and blending the other words, have the child listen and select the picture of that word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child is able to stretch out or blend the sounds of words together, provide practice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skill should be taught once children have at least 6 letter sound correspondences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pictures should be appropriate words based on the child’s letter-sound knowledge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pictures should have no writing on them </a:t>
            </a:r>
          </a:p>
          <a:p>
            <a:pPr marL="171450" indent="-171450">
              <a:buFontTx/>
              <a:buChar char="-"/>
            </a:pPr>
            <a:r>
              <a:rPr lang="en-US" dirty="0"/>
              <a:t>Label each picture to ensure child is familiar with the item names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labeling each item by stretching out and blending the other words, have the child listen and select the picture of that word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child is able to stretch out or blend the sounds of words together, provide practice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Review the core vocabulary words of the week </a:t>
            </a:r>
          </a:p>
          <a:p>
            <a:pPr marL="228600" indent="-228600">
              <a:buAutoNum type="arabicPeriod"/>
            </a:pPr>
            <a:r>
              <a:rPr lang="en-US" dirty="0"/>
              <a:t>Engage children by having them repeat those words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-Verbally speak word </a:t>
            </a:r>
          </a:p>
          <a:p>
            <a:pPr marL="0" indent="0">
              <a:buNone/>
            </a:pPr>
            <a:r>
              <a:rPr lang="en-US" dirty="0"/>
              <a:t>-Use AAC to express word </a:t>
            </a:r>
          </a:p>
          <a:p>
            <a:pPr marL="0" indent="0">
              <a:buNone/>
            </a:pPr>
            <a:r>
              <a:rPr lang="en-US" dirty="0"/>
              <a:t>-Have child touch screen/word </a:t>
            </a:r>
          </a:p>
          <a:p>
            <a:pPr marL="0" indent="0">
              <a:buNone/>
            </a:pPr>
            <a:r>
              <a:rPr lang="en-US" dirty="0"/>
              <a:t>-Say a verbal approximation of the word (e.g. “t” for “turn”, “d” for “did”)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sound to play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50F2-F5F9-44E1-BDE6-658003AD90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9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Sound to Play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sound to play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50F2-F5F9-44E1-BDE6-658003AD90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sound to play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50F2-F5F9-44E1-BDE6-658003AD90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hear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50F2-F5F9-44E1-BDE6-658003AD90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hear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Review the core vocabulary words of the week </a:t>
            </a:r>
          </a:p>
          <a:p>
            <a:pPr marL="228600" indent="-228600">
              <a:buAutoNum type="arabicPeriod"/>
            </a:pPr>
            <a:r>
              <a:rPr lang="en-US" dirty="0"/>
              <a:t>Engage children by having them repeat those words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-Verbally speak word </a:t>
            </a:r>
          </a:p>
          <a:p>
            <a:pPr marL="0" indent="0">
              <a:buNone/>
            </a:pPr>
            <a:r>
              <a:rPr lang="en-US" dirty="0"/>
              <a:t>-Use AAC to express word </a:t>
            </a:r>
          </a:p>
          <a:p>
            <a:pPr marL="0" indent="0">
              <a:buNone/>
            </a:pPr>
            <a:r>
              <a:rPr lang="en-US" dirty="0"/>
              <a:t>-Have child touch screen/word </a:t>
            </a:r>
          </a:p>
          <a:p>
            <a:pPr marL="0" indent="0">
              <a:buNone/>
            </a:pPr>
            <a:r>
              <a:rPr lang="en-US" dirty="0"/>
              <a:t>-Say a verbal approximation of the word (e.g. “t” for “turn”, “d” for “did”)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“Letter of the Week” to work on letter-sound correspondence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Letter-sound correspondence teaches children what sound or sounds each letter makes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/>
              <a:t>Show the letter and say its sound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Have the child listen to this a few times (focus on the SOUND, not the name)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Point to the letter and say “a” as in “cat”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Provide child with some letters using letter cards, a letter board, an alphabet screen on a speech-generating device, or a keyboard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Say the target sound, “a”, and have the child select the corresponding letter card (e.g., a)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Ways to facilitate language comprehension (e.g., review WH questions – who, what, where, when, why, etc.)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Busybeespeech.com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8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Busybeespeech.com</a:t>
            </a:r>
          </a:p>
          <a:p>
            <a:endParaRPr lang="en-US" dirty="0"/>
          </a:p>
          <a:p>
            <a:r>
              <a:rPr lang="en-US" dirty="0"/>
              <a:t>Where does our story take place?</a:t>
            </a:r>
          </a:p>
          <a:p>
            <a:r>
              <a:rPr lang="en-US" dirty="0"/>
              <a:t>What color is the bus?</a:t>
            </a:r>
          </a:p>
          <a:p>
            <a:r>
              <a:rPr lang="en-US" dirty="0"/>
              <a:t>How many dogs are in our story?</a:t>
            </a:r>
          </a:p>
          <a:p>
            <a:r>
              <a:rPr lang="en-US" dirty="0"/>
              <a:t>What is </a:t>
            </a:r>
            <a:r>
              <a:rPr lang="en-US"/>
              <a:t>a teacher?</a:t>
            </a:r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9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YouTube read aloud stories - feel free to pause video and have child comment on pictures, show core vocabulary words,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92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1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2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Say the target sound (“ahh”)</a:t>
            </a:r>
          </a:p>
          <a:p>
            <a:pPr marL="228600" indent="-228600">
              <a:buAutoNum type="arabicPeriod"/>
            </a:pPr>
            <a:r>
              <a:rPr lang="en-US" dirty="0"/>
              <a:t>Have the child select the corresponding letter card (a) </a:t>
            </a:r>
          </a:p>
          <a:p>
            <a:pPr marL="228600" indent="-228600">
              <a:buAutoNum type="arabicPeriod"/>
            </a:pPr>
            <a:r>
              <a:rPr lang="en-US" dirty="0"/>
              <a:t>Provide support as needed so the child is successful </a:t>
            </a:r>
          </a:p>
          <a:p>
            <a:pPr marL="228600" indent="-228600">
              <a:buAutoNum type="arabicPeriod"/>
            </a:pPr>
            <a:r>
              <a:rPr lang="en-US" dirty="0"/>
              <a:t>Allow child to practice this a few times with each letter sound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Say the target sound (“ahh”)</a:t>
            </a:r>
          </a:p>
          <a:p>
            <a:pPr marL="228600" indent="-228600">
              <a:buAutoNum type="arabicPeriod"/>
            </a:pPr>
            <a:r>
              <a:rPr lang="en-US" dirty="0"/>
              <a:t>Have the child select the corresponding letter card (a) </a:t>
            </a:r>
          </a:p>
          <a:p>
            <a:pPr marL="228600" indent="-228600">
              <a:buAutoNum type="arabicPeriod"/>
            </a:pPr>
            <a:r>
              <a:rPr lang="en-US" dirty="0"/>
              <a:t>Provide support as needed so the child is successful </a:t>
            </a:r>
          </a:p>
          <a:p>
            <a:pPr marL="228600" indent="-228600">
              <a:buAutoNum type="arabicPeriod"/>
            </a:pPr>
            <a:r>
              <a:rPr lang="en-US" dirty="0"/>
              <a:t>Allow child to practice this a few times with each letter sound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Say the target sound (“ahh”)</a:t>
            </a:r>
          </a:p>
          <a:p>
            <a:pPr marL="228600" indent="-228600">
              <a:buAutoNum type="arabicPeriod"/>
            </a:pPr>
            <a:r>
              <a:rPr lang="en-US" dirty="0"/>
              <a:t>Have the child select the corresponding letter card (a) </a:t>
            </a:r>
          </a:p>
          <a:p>
            <a:pPr marL="228600" indent="-228600">
              <a:buAutoNum type="arabicPeriod"/>
            </a:pPr>
            <a:r>
              <a:rPr lang="en-US" dirty="0"/>
              <a:t>Provide support as needed so the child is successful </a:t>
            </a:r>
          </a:p>
          <a:p>
            <a:pPr marL="228600" indent="-228600">
              <a:buAutoNum type="arabicPeriod"/>
            </a:pPr>
            <a:r>
              <a:rPr lang="en-US" dirty="0"/>
              <a:t>Allow child to practice this a few times with each letter sound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“Letter of the Week” to work on letter-sound correspondence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Letter-sound correspondence teaches children what sound or sounds each letter makes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/>
              <a:t>Show the letter and say its sound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Have the child listen to this a few times (focus on the SOUND, not the name)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Point to the letter and say “a” as in “cat”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Provide child with some letters using letter cards, a letter board, an alphabet screen on a speech-generating device, or a keyboard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Say the target sound, “a”, and have the child select the corresponding letter card (e.g., a)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Say the target sound (“mmm”)</a:t>
            </a:r>
          </a:p>
          <a:p>
            <a:pPr marL="228600" indent="-228600">
              <a:buAutoNum type="arabicPeriod"/>
            </a:pPr>
            <a:r>
              <a:rPr lang="en-US" dirty="0"/>
              <a:t>Have the child select the corresponding letter card (m) </a:t>
            </a:r>
          </a:p>
          <a:p>
            <a:pPr marL="228600" indent="-228600">
              <a:buAutoNum type="arabicPeriod"/>
            </a:pPr>
            <a:r>
              <a:rPr lang="en-US" dirty="0"/>
              <a:t>Provide support as needed so the child is successful </a:t>
            </a:r>
          </a:p>
          <a:p>
            <a:pPr marL="228600" indent="-228600">
              <a:buAutoNum type="arabicPeriod"/>
            </a:pPr>
            <a:r>
              <a:rPr lang="en-US" dirty="0"/>
              <a:t>Allow child to practice this a few times with each letter sound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Say the target sound (“mmm”)</a:t>
            </a:r>
          </a:p>
          <a:p>
            <a:pPr marL="228600" indent="-228600">
              <a:buAutoNum type="arabicPeriod"/>
            </a:pPr>
            <a:r>
              <a:rPr lang="en-US" dirty="0"/>
              <a:t>Have the child select the corresponding letter card (m) </a:t>
            </a:r>
          </a:p>
          <a:p>
            <a:pPr marL="228600" indent="-228600">
              <a:buAutoNum type="arabicPeriod"/>
            </a:pPr>
            <a:r>
              <a:rPr lang="en-US" dirty="0"/>
              <a:t>Provide support as needed so the child is successful </a:t>
            </a:r>
          </a:p>
          <a:p>
            <a:pPr marL="228600" indent="-228600">
              <a:buAutoNum type="arabicPeriod"/>
            </a:pPr>
            <a:r>
              <a:rPr lang="en-US" dirty="0"/>
              <a:t>Allow child to practice this a few times with each letter sound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Say the target sound (“mmm”)</a:t>
            </a:r>
          </a:p>
          <a:p>
            <a:pPr marL="228600" indent="-228600">
              <a:buAutoNum type="arabicPeriod"/>
            </a:pPr>
            <a:r>
              <a:rPr lang="en-US" dirty="0"/>
              <a:t>Have the child select the corresponding letter card (m) </a:t>
            </a:r>
          </a:p>
          <a:p>
            <a:pPr marL="228600" indent="-228600">
              <a:buAutoNum type="arabicPeriod"/>
            </a:pPr>
            <a:r>
              <a:rPr lang="en-US" dirty="0"/>
              <a:t>Provide support as needed so the child is successful </a:t>
            </a:r>
          </a:p>
          <a:p>
            <a:pPr marL="228600" indent="-228600">
              <a:buAutoNum type="arabicPeriod"/>
            </a:pPr>
            <a:r>
              <a:rPr lang="en-US" dirty="0"/>
              <a:t>Allow child to practice this a few times with each letter sound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Zangari</a:t>
            </a:r>
            <a:r>
              <a:rPr lang="en-US" dirty="0"/>
              <a:t> &amp; Wise,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96AA3-F3F3-4684-9BCD-1A59B1088B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3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4D15-9DD2-44B6-8148-DF2B3253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CE27-475B-48F4-AF6C-375C1557374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DAB5C-D0D0-49ED-A096-4BB30D48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3E59-3199-4056-8729-1972DD74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5B0D-1673-4F4B-9505-5F76591E4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38EE-49C5-4CED-A55A-D2118588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FE28-0307-43DE-8281-D77663B6C61B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354A7-DDC4-4D4A-831D-65611CF4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E4917-10DB-467C-A697-BDB2B37E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9E52-D946-4403-A6F9-3A8FBAA4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E9F3-3C03-49B2-9BD8-A05A44BC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8664-6EF6-4C92-BB92-2D57ACDE6EBD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2D550-A341-4A54-B69C-0868F011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10A6-CF69-47E4-B4E1-9FBEC899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1BDB-B2B2-4BF3-B33B-5FC0C587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71A48-F330-4C15-94DE-E2EF2B48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4C76-49D2-4585-AA1A-D2DA0F71A895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E6BE-2014-410E-84DA-32B73CAC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3E0B-B00E-429F-87F8-E16CDAA1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9DCC-66C1-41F5-8F91-417E658F9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06235-7D87-4701-A5AD-4E358018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7683-DB7E-465F-81F9-3FA84821EF7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E0F3D-E75A-43F9-A043-EEB23361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A26E9-EC75-4771-9351-32781BA8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4428-92F5-49EF-B373-5DF97DD3B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397D4F-EF19-44A7-A1DC-AE8B6BC0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D5DA-157C-4BF4-9635-387C77CAA5AD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EA7317-2388-4D67-96D0-9F74E7A1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124D3-E512-47D0-B41F-EC8976C8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4165-A32E-4BD8-9975-8D3F6EF7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6E8471-743E-4BBF-AE48-B8D02146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B6C-D107-4D24-B7C7-4476F2094B6F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DF66C9-1725-4405-AD7A-5DE564B2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F17360-B744-4AAA-9BE9-BEC53E1D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4E43-7D3B-4ACC-94B8-DE71A803F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29D0C9-065A-4140-ADCA-8DF59F35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57B9-9635-4133-8EAA-DB293C895000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70EEFA-0EFF-4AD0-BB53-9B799037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49B0EE-2C4E-4033-BED7-2C725401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A32E-2FB8-4D61-90EB-0E248A4A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3CA840-C85C-46EE-8BF6-7B04E019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CE66-5756-4702-9CE6-3590FE6F75C8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06DA14-9D1E-4E5F-B9C2-B5886A13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0F625C-A88C-4CE4-A26F-0010D0F2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36F0-C67A-4983-BE36-0FD21A341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C0384C-7F14-471B-9313-2A97B9B9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7570-8D19-422A-84FE-E0AB4DAA8E4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C8B5F8-F9D6-4146-B800-F8DBCA3E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7EB1C3-364B-4220-BE62-61534D21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9043-D87F-45DA-BEF1-3C472E27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9EA53-7DD3-442D-BA61-84BFC32D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0A6A-AC37-447A-8C70-3C672E3BC67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4FDCFB-7C40-4700-83D2-681EE2C1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9D2DB1-9AEA-4858-8BE8-CFF40C97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8614-28BD-428A-861F-D58681005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C3710B-88A7-4341-AD7A-AC434CE41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B9C482-3F0C-4892-93C6-2482217A6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202F8-A963-4135-AB8E-957482659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82C821-DFD4-4358-9C25-075A13B64A20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3D83-0C25-47E2-951E-E7CA12A1B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77E9-692B-4137-B591-5D6DB3027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08724-8CAD-49C3-AC8E-B1199B40F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laire.Seefried@elsforautism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busybeespeech.com/biscuit-goes-to-school/" TargetMode="External"/><Relationship Id="rId13" Type="http://schemas.openxmlformats.org/officeDocument/2006/relationships/hyperlink" Target="https://coloringhome.com/biscuit-the-dog-coloring-pages" TargetMode="External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Hd08q36_yOs" TargetMode="External"/><Relationship Id="rId12" Type="http://schemas.openxmlformats.org/officeDocument/2006/relationships/hyperlink" Target="https://www.rif.org/literacy-central/book/biscuit-goes-school" TargetMode="External"/><Relationship Id="rId17" Type="http://schemas.openxmlformats.org/officeDocument/2006/relationships/hyperlink" Target="https://www.youtube.com/watch?v=2E0hHjSwdW4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www.youtube.com/watch?v=pWepfJ-8XU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Sn7hd4zbRhc" TargetMode="External"/><Relationship Id="rId11" Type="http://schemas.openxmlformats.org/officeDocument/2006/relationships/hyperlink" Target="https://www.rif.org/sites/default/files/Support_Materials/BiscuitGoestoSchool.pdf" TargetMode="External"/><Relationship Id="rId5" Type="http://schemas.openxmlformats.org/officeDocument/2006/relationships/hyperlink" Target="https://www.youtube.com/watch?v=CdsQlnqms9A&amp;t=49s" TargetMode="External"/><Relationship Id="rId15" Type="http://schemas.openxmlformats.org/officeDocument/2006/relationships/hyperlink" Target="https://www.youtube.com/watch?v=e_04ZrNroTo" TargetMode="External"/><Relationship Id="rId10" Type="http://schemas.openxmlformats.org/officeDocument/2006/relationships/hyperlink" Target="https://www.rif.org/literacy-central/word-match/biscuit-goes-school-memory-match" TargetMode="External"/><Relationship Id="rId4" Type="http://schemas.openxmlformats.org/officeDocument/2006/relationships/hyperlink" Target="https://www.amazon.com/Biscuit-Goes-School-First-Read/dp/0064436160" TargetMode="External"/><Relationship Id="rId9" Type="http://schemas.openxmlformats.org/officeDocument/2006/relationships/hyperlink" Target="https://i1.wp.com/busybeespeech.com/wp-content/uploads/2013/08/Slide5.jpg?ssl=1" TargetMode="External"/><Relationship Id="rId14" Type="http://schemas.openxmlformats.org/officeDocument/2006/relationships/hyperlink" Target="https://www.youtube.com/watch?v=5XCQfYsFa3Q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raacticalaac.org/praactical/praactical-resources-dealing-with-the-covid-19-pandemic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hyperlink" Target="https://www.teacherspayteachers.com/FreeDownload/COVID-19-Superheroes-Social-Story-Coronavirus-Read-Color-Learn-5358532" TargetMode="External"/><Relationship Id="rId12" Type="http://schemas.openxmlformats.org/officeDocument/2006/relationships/hyperlink" Target="https://aaclanguagelab.com/materials/100highfrequencycorewords21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owtoaba.com/resources-for-children-with-autism-during-covid-19/" TargetMode="External"/><Relationship Id="rId11" Type="http://schemas.openxmlformats.org/officeDocument/2006/relationships/hyperlink" Target="https://www.readinga-z.com/high-frequency-words/" TargetMode="External"/><Relationship Id="rId5" Type="http://schemas.openxmlformats.org/officeDocument/2006/relationships/hyperlink" Target="https://drive.google.com/file/d/1a4Ct_2vJe4fjHBi5qzfKqSkOtrTicjOH/view" TargetMode="External"/><Relationship Id="rId10" Type="http://schemas.openxmlformats.org/officeDocument/2006/relationships/hyperlink" Target="https://www.instagram.com/savewithstories/" TargetMode="External"/><Relationship Id="rId4" Type="http://schemas.openxmlformats.org/officeDocument/2006/relationships/hyperlink" Target="https://praacticalaac.org/praactical/praactical-resources-online-aac-support-for-families-during-school-closures/" TargetMode="External"/><Relationship Id="rId9" Type="http://schemas.openxmlformats.org/officeDocument/2006/relationships/hyperlink" Target="https://www.youtube.com/channel/UCnBdzaRy-Ky9Vh54XJlFz1Q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fall.com/h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abcya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jr.brainpop.com/" TargetMode="External"/><Relationship Id="rId5" Type="http://schemas.openxmlformats.org/officeDocument/2006/relationships/hyperlink" Target="https://www.freckle.com/" TargetMode="External"/><Relationship Id="rId4" Type="http://schemas.openxmlformats.org/officeDocument/2006/relationships/hyperlink" Target="https://www.readinga-z.com/" TargetMode="External"/><Relationship Id="rId9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hyperlink" Target="mailto:claire.Seefried@elsforautism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youtube.com/watch?v=Ezkt2Z-hZV4" TargetMode="External"/><Relationship Id="rId5" Type="http://schemas.openxmlformats.org/officeDocument/2006/relationships/hyperlink" Target="https://www.youtube.com/watch?v=6QUSDu2JIY0&amp;list=PLf_7Cxcu2jjiv9WT7lldHvw3scinv7Pci&amp;index=5&amp;t=0s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66A-D71F-48E6-A343-C7709D237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Storytime with AAC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9AF-1450-47EA-A9A4-C2405BDED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Presented by: Claire Seefried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hlinkClick r:id="rId4"/>
              </a:rPr>
              <a:t>claire.seefried@elsforautism.org</a:t>
            </a:r>
            <a:endParaRPr lang="en-US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 of the Week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9" name="Picture 4" descr="Image result for lowercase letter t">
            <a:extLst>
              <a:ext uri="{FF2B5EF4-FFF2-40B4-BE49-F238E27FC236}">
                <a16:creationId xmlns:a16="http://schemas.microsoft.com/office/drawing/2014/main" id="{A5EA487E-522C-4C3B-9D52-4C3AD8B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207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owercase letter b">
            <a:extLst>
              <a:ext uri="{FF2B5EF4-FFF2-40B4-BE49-F238E27FC236}">
                <a16:creationId xmlns:a16="http://schemas.microsoft.com/office/drawing/2014/main" id="{C0104BCF-D92C-4C0C-8FDB-A187E5B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48" y="29075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tter, lowercase, m, text, type, typography icon">
            <a:extLst>
              <a:ext uri="{FF2B5EF4-FFF2-40B4-BE49-F238E27FC236}">
                <a16:creationId xmlns:a16="http://schemas.microsoft.com/office/drawing/2014/main" id="{7D620349-9E7F-4E8E-AD99-CF6E8581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99" y="29075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6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 of the Week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9" name="Picture 4" descr="Image result for lowercase letter t">
            <a:extLst>
              <a:ext uri="{FF2B5EF4-FFF2-40B4-BE49-F238E27FC236}">
                <a16:creationId xmlns:a16="http://schemas.microsoft.com/office/drawing/2014/main" id="{A5EA487E-522C-4C3B-9D52-4C3AD8B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33" y="25644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owercase letter b">
            <a:extLst>
              <a:ext uri="{FF2B5EF4-FFF2-40B4-BE49-F238E27FC236}">
                <a16:creationId xmlns:a16="http://schemas.microsoft.com/office/drawing/2014/main" id="{C0104BCF-D92C-4C0C-8FDB-A187E5B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454" y="28613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tter, lowercase, m, text, type, typography icon">
            <a:extLst>
              <a:ext uri="{FF2B5EF4-FFF2-40B4-BE49-F238E27FC236}">
                <a16:creationId xmlns:a16="http://schemas.microsoft.com/office/drawing/2014/main" id="{7D620349-9E7F-4E8E-AD99-CF6E8581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9" y="28613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1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 of the Week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9" name="Picture 4" descr="Image result for lowercase letter t">
            <a:extLst>
              <a:ext uri="{FF2B5EF4-FFF2-40B4-BE49-F238E27FC236}">
                <a16:creationId xmlns:a16="http://schemas.microsoft.com/office/drawing/2014/main" id="{A5EA487E-522C-4C3B-9D52-4C3AD8B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52" y="21925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owercase letter b">
            <a:extLst>
              <a:ext uri="{FF2B5EF4-FFF2-40B4-BE49-F238E27FC236}">
                <a16:creationId xmlns:a16="http://schemas.microsoft.com/office/drawing/2014/main" id="{C0104BCF-D92C-4C0C-8FDB-A187E5B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2" y="24349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tter, lowercase, m, text, type, typography icon">
            <a:extLst>
              <a:ext uri="{FF2B5EF4-FFF2-40B4-BE49-F238E27FC236}">
                <a16:creationId xmlns:a16="http://schemas.microsoft.com/office/drawing/2014/main" id="{7D620349-9E7F-4E8E-AD99-CF6E8581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74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5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Sound blending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6F57-99D8-4B8C-800A-934AE30BE9F3}"/>
              </a:ext>
            </a:extLst>
          </p:cNvPr>
          <p:cNvSpPr/>
          <p:nvPr/>
        </p:nvSpPr>
        <p:spPr>
          <a:xfrm>
            <a:off x="271549" y="1428452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Sound blending assists children in learning how to blend letter sounds together in order to read and write words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Show four pictures of familiar one-syllable words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Label each picture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Model the skill of blending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Say the words slowly (stretching out the word, like b-a-a-a-a-a-a-t or m-m-m-m-m-</a:t>
            </a:r>
            <a:r>
              <a:rPr lang="en-US" sz="2400" dirty="0" err="1"/>
              <a:t>ouse</a:t>
            </a:r>
            <a:r>
              <a:rPr lang="en-US" sz="2400" dirty="0"/>
              <a:t>) and then point to the picture of the item and say the item (e.g. bat, mouse)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1600" dirty="0"/>
              <a:t>(</a:t>
            </a:r>
            <a:r>
              <a:rPr lang="en-US" sz="1600" dirty="0" err="1"/>
              <a:t>Zangari</a:t>
            </a:r>
            <a:r>
              <a:rPr lang="en-US" sz="1600" dirty="0"/>
              <a:t> &amp; Wise, 2017)</a:t>
            </a:r>
          </a:p>
        </p:txBody>
      </p:sp>
      <p:pic>
        <p:nvPicPr>
          <p:cNvPr id="18" name="Picture 2" descr="Image result for alphabet">
            <a:extLst>
              <a:ext uri="{FF2B5EF4-FFF2-40B4-BE49-F238E27FC236}">
                <a16:creationId xmlns:a16="http://schemas.microsoft.com/office/drawing/2014/main" id="{363231ED-C0D3-42DF-8DDD-695524FA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733" y="2201333"/>
            <a:ext cx="4574520" cy="34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4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970986"/>
            <a:ext cx="10506456" cy="12727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/>
              <a:t>Sound Blending</a:t>
            </a:r>
          </a:p>
        </p:txBody>
      </p:sp>
      <p:pic>
        <p:nvPicPr>
          <p:cNvPr id="6146" name="Picture 2" descr="Cat clipart free images 2 - Clipartix">
            <a:extLst>
              <a:ext uri="{FF2B5EF4-FFF2-40B4-BE49-F238E27FC236}">
                <a16:creationId xmlns:a16="http://schemas.microsoft.com/office/drawing/2014/main" id="{0954A149-139E-43E3-A0EA-153EE8B14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3" b="1"/>
          <a:stretch/>
        </p:blipFill>
        <p:spPr bwMode="auto">
          <a:xfrm>
            <a:off x="414846" y="553792"/>
            <a:ext cx="2398140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UMBÄRLIG Pot with lid - IKEA">
            <a:extLst>
              <a:ext uri="{FF2B5EF4-FFF2-40B4-BE49-F238E27FC236}">
                <a16:creationId xmlns:a16="http://schemas.microsoft.com/office/drawing/2014/main" id="{9B388396-9B35-4CED-A20D-1CBEF0792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7299" b="3"/>
          <a:stretch/>
        </p:blipFill>
        <p:spPr bwMode="auto">
          <a:xfrm>
            <a:off x="3404929" y="553792"/>
            <a:ext cx="2398149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Cute Mouse Clipart, Download Free Clip Art, Free Clip Art on ...">
            <a:extLst>
              <a:ext uri="{FF2B5EF4-FFF2-40B4-BE49-F238E27FC236}">
                <a16:creationId xmlns:a16="http://schemas.microsoft.com/office/drawing/2014/main" id="{5F7DB4C1-C9FB-4C91-B1DB-7B3400627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r="9107" b="2"/>
          <a:stretch/>
        </p:blipFill>
        <p:spPr bwMode="auto">
          <a:xfrm>
            <a:off x="6395032" y="553792"/>
            <a:ext cx="2398119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ibrary of image map graphic free png files ▻▻▻ Clipart Art 2019">
            <a:extLst>
              <a:ext uri="{FF2B5EF4-FFF2-40B4-BE49-F238E27FC236}">
                <a16:creationId xmlns:a16="http://schemas.microsoft.com/office/drawing/2014/main" id="{65025C1E-DE84-4430-9586-E4882B511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5" r="21616" b="-1"/>
          <a:stretch/>
        </p:blipFill>
        <p:spPr bwMode="auto">
          <a:xfrm>
            <a:off x="9375947" y="553791"/>
            <a:ext cx="2398177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2" name="sound blend">
            <a:hlinkClick r:id="" action="ppaction://media"/>
            <a:extLst>
              <a:ext uri="{FF2B5EF4-FFF2-40B4-BE49-F238E27FC236}">
                <a16:creationId xmlns:a16="http://schemas.microsoft.com/office/drawing/2014/main" id="{F06D585F-E0C4-4CE9-A73C-AF6A18B2A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03078" y="5694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33"/>
            <a:ext cx="10515600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Core Vocabulary Words for Story: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30B50-3F99-4ACC-B148-218F87C48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12" y="1401424"/>
            <a:ext cx="3007439" cy="176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339B7-050C-4F1A-9993-FD735F70D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737" y="1401424"/>
            <a:ext cx="3030538" cy="1771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1C83A-D302-47C6-9981-089D5DE8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289" y="1389291"/>
            <a:ext cx="3030538" cy="1773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4B3F3-44D4-45FD-AAEC-29C92438D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912" y="4416320"/>
            <a:ext cx="3009807" cy="176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40509-673A-4284-8F36-31B1D5E31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8007" y="4416320"/>
            <a:ext cx="3030538" cy="177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F68A2-D658-4371-8524-B1B3C68555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0287" y="4392761"/>
            <a:ext cx="3030540" cy="1773634"/>
          </a:xfrm>
          <a:prstGeom prst="rect">
            <a:avLst/>
          </a:prstGeom>
        </p:spPr>
      </p:pic>
      <p:pic>
        <p:nvPicPr>
          <p:cNvPr id="18" name="words">
            <a:hlinkClick r:id="" action="ppaction://media"/>
            <a:extLst>
              <a:ext uri="{FF2B5EF4-FFF2-40B4-BE49-F238E27FC236}">
                <a16:creationId xmlns:a16="http://schemas.microsoft.com/office/drawing/2014/main" id="{E6FDCB37-04E1-483D-8BA2-DC1248EA2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46051" y="38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C9E80-6820-4B42-BA23-795B8E339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34263"/>
            <a:ext cx="12306925" cy="6892263"/>
          </a:xfrm>
          <a:prstGeom prst="rect">
            <a:avLst/>
          </a:prstGeom>
        </p:spPr>
      </p:pic>
      <p:pic>
        <p:nvPicPr>
          <p:cNvPr id="5" name="here">
            <a:hlinkClick r:id="" action="ppaction://media"/>
            <a:extLst>
              <a:ext uri="{FF2B5EF4-FFF2-40B4-BE49-F238E27FC236}">
                <a16:creationId xmlns:a16="http://schemas.microsoft.com/office/drawing/2014/main" id="{46444DE9-F0B0-4E94-AC1A-ADA0C51F3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600" y="336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15035-C6B4-438E-A137-43F51CE33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33959"/>
            <a:ext cx="12191999" cy="7125917"/>
          </a:xfrm>
          <a:prstGeom prst="rect">
            <a:avLst/>
          </a:prstGeom>
        </p:spPr>
      </p:pic>
      <p:pic>
        <p:nvPicPr>
          <p:cNvPr id="5" name="go">
            <a:hlinkClick r:id="" action="ppaction://media"/>
            <a:extLst>
              <a:ext uri="{FF2B5EF4-FFF2-40B4-BE49-F238E27FC236}">
                <a16:creationId xmlns:a16="http://schemas.microsoft.com/office/drawing/2014/main" id="{C57F9B45-1EC8-4CDC-9DD6-95E53B7B8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2767" y="246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6E008-ED31-4971-9DCE-F7562D2C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" y="-134911"/>
            <a:ext cx="12185517" cy="7131616"/>
          </a:xfrm>
          <a:prstGeom prst="rect">
            <a:avLst/>
          </a:prstGeom>
        </p:spPr>
      </p:pic>
      <p:pic>
        <p:nvPicPr>
          <p:cNvPr id="5" name="where">
            <a:hlinkClick r:id="" action="ppaction://media"/>
            <a:extLst>
              <a:ext uri="{FF2B5EF4-FFF2-40B4-BE49-F238E27FC236}">
                <a16:creationId xmlns:a16="http://schemas.microsoft.com/office/drawing/2014/main" id="{2E7E82D4-7751-4D7F-A89F-E7C89B2A1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7698" y="321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819D3-A645-4A5A-A1B8-F341195C9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8706"/>
            <a:ext cx="12351895" cy="7228989"/>
          </a:xfrm>
          <a:prstGeom prst="rect">
            <a:avLst/>
          </a:prstGeom>
        </p:spPr>
      </p:pic>
      <p:pic>
        <p:nvPicPr>
          <p:cNvPr id="5" name="want">
            <a:hlinkClick r:id="" action="ppaction://media"/>
            <a:extLst>
              <a:ext uri="{FF2B5EF4-FFF2-40B4-BE49-F238E27FC236}">
                <a16:creationId xmlns:a16="http://schemas.microsoft.com/office/drawing/2014/main" id="{E885A63A-AD7C-4C10-9653-61D9BABFA3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268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13" y="355600"/>
            <a:ext cx="9107487" cy="742950"/>
          </a:xfrm>
        </p:spPr>
        <p:txBody>
          <a:bodyPr rtlCol="0"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</a:rPr>
              <a:t>The Importance of Core Language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E7C49-F6E7-46B9-8471-6E0AF23A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568" y="1098550"/>
            <a:ext cx="7445375" cy="4562475"/>
          </a:xfrm>
        </p:spPr>
        <p:txBody>
          <a:bodyPr rtlCol="0">
            <a:normAutofit/>
          </a:bodyPr>
          <a:lstStyle/>
          <a:p>
            <a:pPr marL="285750" indent="-285750"/>
            <a:r>
              <a:rPr lang="en-US" sz="2000" dirty="0"/>
              <a:t>Core words make up approximately 80% of our vocabulary</a:t>
            </a:r>
          </a:p>
          <a:p>
            <a:pPr marL="285750" indent="-285750"/>
            <a:r>
              <a:rPr lang="en-US" sz="2000" dirty="0"/>
              <a:t>Core words are those 500 or so words that we use frequently throughout the day </a:t>
            </a:r>
          </a:p>
          <a:p>
            <a:pPr marL="285750" indent="-285750"/>
            <a:r>
              <a:rPr lang="en-US" sz="2000" dirty="0"/>
              <a:t>By mastering core words, children are able to say many things</a:t>
            </a:r>
          </a:p>
          <a:p>
            <a:pPr marL="285750" indent="-285750"/>
            <a:r>
              <a:rPr lang="en-US" sz="2000" dirty="0"/>
              <a:t>For example, core words include: I, see, you, he, she, do, it, the, tell, not, etc., etc., etc. </a:t>
            </a:r>
          </a:p>
          <a:p>
            <a:pPr marL="285750" indent="-285750"/>
            <a:r>
              <a:rPr lang="en-US" sz="2000" dirty="0"/>
              <a:t>These words are the glue that make our language cohesive and give us many opportunities to learn and practice language (</a:t>
            </a:r>
            <a:r>
              <a:rPr lang="en-US" sz="2000" dirty="0" err="1"/>
              <a:t>Zangari</a:t>
            </a:r>
            <a:r>
              <a:rPr lang="en-US" sz="2000" dirty="0"/>
              <a:t> &amp; Wise, 2017)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B963F4F-91DD-48A9-A154-4284E7691F98}"/>
              </a:ext>
            </a:extLst>
          </p:cNvPr>
          <p:cNvSpPr txBox="1">
            <a:spLocks/>
          </p:cNvSpPr>
          <p:nvPr/>
        </p:nvSpPr>
        <p:spPr>
          <a:xfrm>
            <a:off x="3084513" y="954088"/>
            <a:ext cx="9107487" cy="5762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spc="300" dirty="0">
                <a:solidFill>
                  <a:schemeClr val="bg1"/>
                </a:solidFill>
                <a:latin typeface="+mn-lt"/>
              </a:rPr>
              <a:t>SUBHEAD GOES HERE</a:t>
            </a:r>
          </a:p>
        </p:txBody>
      </p:sp>
      <p:pic>
        <p:nvPicPr>
          <p:cNvPr id="7" name="Picture 2" descr="Image result for core vocabulary words aac">
            <a:extLst>
              <a:ext uri="{FF2B5EF4-FFF2-40B4-BE49-F238E27FC236}">
                <a16:creationId xmlns:a16="http://schemas.microsoft.com/office/drawing/2014/main" id="{7BA706DD-9BC3-483E-A8A7-0F8E9D33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27" y="4311197"/>
            <a:ext cx="5544456" cy="23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FBA2B-D132-426A-91DD-ADFD3582E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7411"/>
            <a:ext cx="12192000" cy="7135411"/>
          </a:xfrm>
          <a:prstGeom prst="rect">
            <a:avLst/>
          </a:prstGeom>
        </p:spPr>
      </p:pic>
      <p:pic>
        <p:nvPicPr>
          <p:cNvPr id="5" name="school">
            <a:hlinkClick r:id="" action="ppaction://media"/>
            <a:extLst>
              <a:ext uri="{FF2B5EF4-FFF2-40B4-BE49-F238E27FC236}">
                <a16:creationId xmlns:a16="http://schemas.microsoft.com/office/drawing/2014/main" id="{FB0ED08B-A92C-4C41-9D34-A187E0824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7673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33"/>
            <a:ext cx="10515600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Core Vocabulary Words for Story: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99184-CDFD-456D-A659-73D0BC048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8704"/>
            <a:ext cx="12191999" cy="7135409"/>
          </a:xfrm>
          <a:prstGeom prst="rect">
            <a:avLst/>
          </a:prstGeom>
        </p:spPr>
      </p:pic>
      <p:pic>
        <p:nvPicPr>
          <p:cNvPr id="4" name="teacher">
            <a:hlinkClick r:id="" action="ppaction://media"/>
            <a:extLst>
              <a:ext uri="{FF2B5EF4-FFF2-40B4-BE49-F238E27FC236}">
                <a16:creationId xmlns:a16="http://schemas.microsoft.com/office/drawing/2014/main" id="{4F65677E-ABF3-45D2-B341-CD256869B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322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33"/>
            <a:ext cx="10515600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Core Vocabulary Words for Story: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30B50-3F99-4ACC-B148-218F87C48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2" y="1401424"/>
            <a:ext cx="3007439" cy="176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339B7-050C-4F1A-9993-FD735F70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737" y="1401424"/>
            <a:ext cx="3030538" cy="1771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1C83A-D302-47C6-9981-089D5DE8E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289" y="1389291"/>
            <a:ext cx="3030538" cy="1773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4B3F3-44D4-45FD-AAEC-29C92438D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12" y="4416320"/>
            <a:ext cx="3009807" cy="176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40509-673A-4284-8F36-31B1D5E31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007" y="4416320"/>
            <a:ext cx="3030538" cy="177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F68A2-D658-4371-8524-B1B3C6855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287" y="4392761"/>
            <a:ext cx="3030540" cy="17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6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E7C49-F6E7-46B9-8471-6E0AF23A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838" y="1441450"/>
            <a:ext cx="5726112" cy="5060950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Review WHO was in the story</a:t>
            </a:r>
          </a:p>
          <a:p>
            <a:pPr>
              <a:lnSpc>
                <a:spcPct val="100000"/>
              </a:lnSpc>
            </a:pPr>
            <a:r>
              <a:rPr lang="en-US" dirty="0"/>
              <a:t>Review WHAT happened in the story</a:t>
            </a:r>
          </a:p>
          <a:p>
            <a:pPr>
              <a:lnSpc>
                <a:spcPct val="100000"/>
              </a:lnSpc>
            </a:pPr>
            <a:r>
              <a:rPr lang="en-US" dirty="0"/>
              <a:t>Review WHERE the story takes place</a:t>
            </a:r>
          </a:p>
          <a:p>
            <a:pPr>
              <a:lnSpc>
                <a:spcPct val="100000"/>
              </a:lnSpc>
            </a:pPr>
            <a:r>
              <a:rPr lang="en-US" dirty="0"/>
              <a:t>Incorporate </a:t>
            </a:r>
            <a:r>
              <a:rPr lang="en-US" b="1" dirty="0"/>
              <a:t>physical activity </a:t>
            </a:r>
            <a:r>
              <a:rPr lang="en-US" dirty="0"/>
              <a:t>and movement (see additional resources slide)</a:t>
            </a:r>
          </a:p>
          <a:p>
            <a:pPr>
              <a:lnSpc>
                <a:spcPct val="100000"/>
              </a:lnSpc>
            </a:pPr>
            <a:r>
              <a:rPr lang="en-US" dirty="0"/>
              <a:t>Music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Listen to music incorporating core vocabulary words (see additional resources slide)</a:t>
            </a:r>
          </a:p>
          <a:p>
            <a:pPr>
              <a:lnSpc>
                <a:spcPct val="100000"/>
              </a:lnSpc>
            </a:pPr>
            <a:r>
              <a:rPr lang="en-US" dirty="0"/>
              <a:t>Dramatic play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Design pretend play activities around the concepts in the story while continuing to highlight core words throughout the story (e.g., play “school”, etc.)</a:t>
            </a:r>
          </a:p>
          <a:p>
            <a:pPr>
              <a:lnSpc>
                <a:spcPct val="100000"/>
              </a:lnSpc>
            </a:pPr>
            <a:r>
              <a:rPr lang="en-US" dirty="0"/>
              <a:t>Art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Design art activities around concepts in the story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(</a:t>
            </a:r>
            <a:r>
              <a:rPr lang="en-US" sz="1800" dirty="0" err="1"/>
              <a:t>Zangari</a:t>
            </a:r>
            <a:r>
              <a:rPr lang="en-US" sz="1800" dirty="0"/>
              <a:t> &amp; Wise, 2017)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B963F4F-91DD-48A9-A154-4284E7691F98}"/>
              </a:ext>
            </a:extLst>
          </p:cNvPr>
          <p:cNvSpPr txBox="1">
            <a:spLocks/>
          </p:cNvSpPr>
          <p:nvPr/>
        </p:nvSpPr>
        <p:spPr>
          <a:xfrm>
            <a:off x="3084513" y="212072"/>
            <a:ext cx="9107487" cy="576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spc="300" dirty="0">
                <a:solidFill>
                  <a:srgbClr val="002060"/>
                </a:solidFill>
                <a:latin typeface="+mn-lt"/>
              </a:rPr>
              <a:t>Extension Activities</a:t>
            </a:r>
          </a:p>
        </p:txBody>
      </p:sp>
      <p:pic>
        <p:nvPicPr>
          <p:cNvPr id="6" name="Picture 2" descr="Image result for who story map">
            <a:extLst>
              <a:ext uri="{FF2B5EF4-FFF2-40B4-BE49-F238E27FC236}">
                <a16:creationId xmlns:a16="http://schemas.microsoft.com/office/drawing/2014/main" id="{65A087FB-AEA6-4BA2-A275-1102D1B9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94" y="1206484"/>
            <a:ext cx="4963365" cy="38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E7C49-F6E7-46B9-8471-6E0AF23A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679" y="1064301"/>
            <a:ext cx="7604281" cy="496637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B963F4F-91DD-48A9-A154-4284E7691F98}"/>
              </a:ext>
            </a:extLst>
          </p:cNvPr>
          <p:cNvSpPr txBox="1">
            <a:spLocks/>
          </p:cNvSpPr>
          <p:nvPr/>
        </p:nvSpPr>
        <p:spPr>
          <a:xfrm>
            <a:off x="3084513" y="0"/>
            <a:ext cx="9107487" cy="576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5400" spc="3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94C025-9D39-4585-B348-7C09119F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5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E7C49-F6E7-46B9-8471-6E0AF23A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679" y="1064301"/>
            <a:ext cx="7604281" cy="496637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B963F4F-91DD-48A9-A154-4284E7691F98}"/>
              </a:ext>
            </a:extLst>
          </p:cNvPr>
          <p:cNvSpPr txBox="1">
            <a:spLocks/>
          </p:cNvSpPr>
          <p:nvPr/>
        </p:nvSpPr>
        <p:spPr>
          <a:xfrm>
            <a:off x="3084513" y="0"/>
            <a:ext cx="9107487" cy="576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5400" spc="3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60ED01-75DA-4367-A0F5-594F7BA8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7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Additional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C77EE-9726-4F52-98D8-4C047AA75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357" y="1304145"/>
            <a:ext cx="5181600" cy="5308652"/>
          </a:xfrm>
        </p:spPr>
        <p:txBody>
          <a:bodyPr/>
          <a:lstStyle/>
          <a:p>
            <a:pPr marL="285750" indent="-285750"/>
            <a:r>
              <a:rPr lang="en-US" sz="1400" i="1" dirty="0"/>
              <a:t>Biscuit Goes to School </a:t>
            </a:r>
            <a:r>
              <a:rPr lang="en-US" sz="1400" dirty="0"/>
              <a:t>book: </a:t>
            </a:r>
          </a:p>
          <a:p>
            <a:pPr marL="742950" lvl="1" indent="-285750"/>
            <a:r>
              <a:rPr lang="en-US" sz="1400" dirty="0">
                <a:hlinkClick r:id="rId4"/>
              </a:rPr>
              <a:t>https://www.amazon.com/Biscuit-Goes-School-First-Read/dp/0064436160</a:t>
            </a:r>
            <a:endParaRPr lang="en-US" sz="1400" dirty="0"/>
          </a:p>
          <a:p>
            <a:pPr marL="285750" indent="-285750"/>
            <a:r>
              <a:rPr lang="en-US" sz="1400" i="1" dirty="0"/>
              <a:t>Biscuit Goes to School </a:t>
            </a:r>
            <a:r>
              <a:rPr lang="en-US" sz="1400" dirty="0"/>
              <a:t>read aloud story:</a:t>
            </a:r>
          </a:p>
          <a:p>
            <a:pPr marL="742950" lvl="1" indent="-285750"/>
            <a:r>
              <a:rPr lang="en-US" sz="1400" dirty="0">
                <a:hlinkClick r:id="rId5"/>
              </a:rPr>
              <a:t>https://www.youtube.com/watch?v=CdsQlnqms9A&amp;t=49s</a:t>
            </a:r>
            <a:endParaRPr lang="en-US" sz="1400" dirty="0"/>
          </a:p>
          <a:p>
            <a:pPr marL="742950" lvl="1" indent="-285750"/>
            <a:r>
              <a:rPr lang="en-US" sz="1400" dirty="0">
                <a:hlinkClick r:id="rId6"/>
              </a:rPr>
              <a:t>https://www.youtube.com/watch?v=Sn7hd4zbRhc</a:t>
            </a:r>
            <a:endParaRPr lang="en-US" sz="1400" dirty="0"/>
          </a:p>
          <a:p>
            <a:pPr marL="742950" lvl="1" indent="-285750"/>
            <a:r>
              <a:rPr lang="en-US" sz="1400" dirty="0">
                <a:hlinkClick r:id="rId7"/>
              </a:rPr>
              <a:t>https://www.youtube.com/watch?v=Hd08q36_yOs</a:t>
            </a:r>
            <a:endParaRPr lang="en-US" sz="1400" dirty="0"/>
          </a:p>
          <a:p>
            <a:r>
              <a:rPr lang="en-US" sz="1400" i="1" dirty="0"/>
              <a:t>Biscuit Goes to School</a:t>
            </a:r>
            <a:r>
              <a:rPr lang="en-US" sz="1400" dirty="0"/>
              <a:t> activities: </a:t>
            </a:r>
          </a:p>
          <a:p>
            <a:pPr lvl="1"/>
            <a:r>
              <a:rPr lang="en-US" sz="1400" dirty="0">
                <a:hlinkClick r:id="rId8"/>
              </a:rPr>
              <a:t>https://busybeespeech.com/biscuit-goes-to-school/</a:t>
            </a:r>
            <a:endParaRPr lang="en-US" sz="1400" i="1" dirty="0"/>
          </a:p>
          <a:p>
            <a:pPr lvl="1"/>
            <a:r>
              <a:rPr lang="en-US" sz="1400" i="1" dirty="0"/>
              <a:t>Prepositions: </a:t>
            </a:r>
            <a:r>
              <a:rPr lang="en-US" sz="1400" dirty="0">
                <a:hlinkClick r:id="rId9"/>
              </a:rPr>
              <a:t>https://i1.wp.com/busybeespeech.com/wp-content/uploads/2013/08/Slide5.jpg?ssl=1</a:t>
            </a:r>
            <a:endParaRPr lang="en-US" sz="1400" dirty="0"/>
          </a:p>
          <a:p>
            <a:pPr lvl="1"/>
            <a:r>
              <a:rPr lang="en-US" sz="1400" i="1" dirty="0"/>
              <a:t>Memory game: </a:t>
            </a:r>
            <a:r>
              <a:rPr lang="en-US" sz="1400" dirty="0">
                <a:hlinkClick r:id="rId10"/>
              </a:rPr>
              <a:t>https://www.rif.org/literacy-central/word-match/biscuit-goes-school-memory-match</a:t>
            </a:r>
            <a:endParaRPr lang="en-US" sz="1400" dirty="0"/>
          </a:p>
          <a:p>
            <a:pPr lvl="1"/>
            <a:r>
              <a:rPr lang="en-US" sz="1400" i="1" dirty="0"/>
              <a:t>Wordlist: </a:t>
            </a:r>
            <a:r>
              <a:rPr lang="en-US" sz="1400" dirty="0">
                <a:hlinkClick r:id="rId11"/>
              </a:rPr>
              <a:t>https://www.rif.org/sites/default/files/Support_Materials/BiscuitGoestoSchool.pdf</a:t>
            </a:r>
            <a:endParaRPr lang="en-US" sz="1400" dirty="0"/>
          </a:p>
          <a:p>
            <a:pPr lvl="1"/>
            <a:r>
              <a:rPr lang="en-US" sz="1400" dirty="0">
                <a:hlinkClick r:id="rId12"/>
              </a:rPr>
              <a:t>https://www.rif.org/literacy-central/book/biscuit-goes-school</a:t>
            </a:r>
            <a:endParaRPr lang="en-US" sz="1400" dirty="0"/>
          </a:p>
          <a:p>
            <a:pPr lvl="1"/>
            <a:r>
              <a:rPr lang="en-US" sz="1400" i="1" dirty="0"/>
              <a:t>Coloring: </a:t>
            </a:r>
            <a:r>
              <a:rPr lang="en-US" sz="1400" dirty="0">
                <a:hlinkClick r:id="rId13"/>
              </a:rPr>
              <a:t>https://coloringhome.com/biscuit-the-dog-coloring-pages</a:t>
            </a:r>
            <a:endParaRPr lang="en-US" sz="1400" dirty="0"/>
          </a:p>
          <a:p>
            <a:pPr lvl="1"/>
            <a:endParaRPr lang="en-US" sz="1400" i="1" dirty="0"/>
          </a:p>
          <a:p>
            <a:pPr lvl="1"/>
            <a:endParaRPr lang="en-US" sz="1200" i="1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183B-ACAD-4201-8A4E-4DC2D66EE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8820"/>
            <a:ext cx="5181600" cy="4931764"/>
          </a:xfrm>
        </p:spPr>
        <p:txBody>
          <a:bodyPr/>
          <a:lstStyle/>
          <a:p>
            <a:r>
              <a:rPr lang="en-US" sz="1400" dirty="0"/>
              <a:t>More activities: </a:t>
            </a:r>
          </a:p>
          <a:p>
            <a:pPr lvl="1"/>
            <a:r>
              <a:rPr lang="en-US" sz="1400" i="1" dirty="0"/>
              <a:t>Yoga for Kids with Animals: </a:t>
            </a:r>
            <a:r>
              <a:rPr lang="en-US" sz="1400" dirty="0">
                <a:hlinkClick r:id="rId14"/>
              </a:rPr>
              <a:t>https://www.youtube.com/watch?v=5XCQfYsFa3Q</a:t>
            </a:r>
            <a:endParaRPr lang="en-US" sz="1400" dirty="0"/>
          </a:p>
          <a:p>
            <a:pPr lvl="1"/>
            <a:r>
              <a:rPr lang="en-US" sz="1400" i="1" dirty="0"/>
              <a:t>Wheels on the bus: </a:t>
            </a:r>
            <a:r>
              <a:rPr lang="en-US" sz="1400" dirty="0">
                <a:hlinkClick r:id="rId15"/>
              </a:rPr>
              <a:t>https://www.youtube.com/watch?v=e_04ZrNroTo</a:t>
            </a:r>
            <a:endParaRPr lang="en-US" sz="1400" dirty="0"/>
          </a:p>
          <a:p>
            <a:pPr lvl="1"/>
            <a:r>
              <a:rPr lang="en-US" sz="1400" i="1" dirty="0"/>
              <a:t>I have a pet song: </a:t>
            </a:r>
            <a:r>
              <a:rPr lang="en-US" sz="1400" dirty="0">
                <a:hlinkClick r:id="rId16"/>
              </a:rPr>
              <a:t>https://www.youtube.com/watch?v=pWepfJ-8XU0</a:t>
            </a:r>
            <a:endParaRPr lang="en-US" sz="1400" dirty="0"/>
          </a:p>
          <a:p>
            <a:pPr lvl="1"/>
            <a:r>
              <a:rPr lang="en-US" sz="1400" i="1" dirty="0"/>
              <a:t>BINGO song: </a:t>
            </a:r>
            <a:r>
              <a:rPr lang="en-US" sz="1400" dirty="0">
                <a:hlinkClick r:id="rId17"/>
              </a:rPr>
              <a:t>https://www.youtube.com/watch?v=2E0hHjSwdW4</a:t>
            </a:r>
            <a:endParaRPr lang="en-US" sz="1400" dirty="0"/>
          </a:p>
          <a:p>
            <a:pPr marL="457200" lvl="1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3074" name="Picture 2" descr="Image result for school bus">
            <a:extLst>
              <a:ext uri="{FF2B5EF4-FFF2-40B4-BE49-F238E27FC236}">
                <a16:creationId xmlns:a16="http://schemas.microsoft.com/office/drawing/2014/main" id="{FD9E853A-F840-42AE-BA4B-3F81EDF3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18" y="4413250"/>
            <a:ext cx="3390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91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33"/>
            <a:ext cx="10515600" cy="100464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Additional Resources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F9828-CDD0-41DB-AA78-1F07423CE427}"/>
              </a:ext>
            </a:extLst>
          </p:cNvPr>
          <p:cNvSpPr/>
          <p:nvPr/>
        </p:nvSpPr>
        <p:spPr>
          <a:xfrm>
            <a:off x="803275" y="1507502"/>
            <a:ext cx="100440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Online support for families during school closures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https://praacticalaac.org/praactical/praactical-resources-online-aac-support-for-families-during-school-closures/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https://drive.google.com/file/d/1a4Ct_2vJe4fjHBi5qzfKqSkOtrTicjOH/view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https://howtoaba.com/resources-for-children-with-autism-during-covid-19/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https://www.teacherspayteachers.com/FreeDownload/COVID-19-Superheroes-Social-Story-Coronavirus-Read-Color-Learn-5358532</a:t>
            </a:r>
            <a:r>
              <a:rPr lang="en-US" sz="2000" i="1" dirty="0"/>
              <a:t> </a:t>
            </a:r>
            <a:r>
              <a:rPr lang="en-US" sz="1400" i="1" dirty="0">
                <a:highlight>
                  <a:srgbClr val="FFFF00"/>
                </a:highlight>
              </a:rPr>
              <a:t>Social Story regarding COVID-19</a:t>
            </a:r>
            <a:endParaRPr lang="en-US" sz="14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AAC resources for dealing with the COVID-19 pandemic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https://praacticalaac.org/praactical/praactical-resources-dealing-with-the-covid-19-pandemic/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 read aloud stories featuring celebrities </a:t>
            </a:r>
            <a:r>
              <a:rPr lang="en-US" sz="2000" dirty="0">
                <a:sym typeface="Wingdings" panose="05000000000000000000" pitchFamily="2" charset="2"/>
              </a:rPr>
              <a:t>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https://www.youtube.com/channel/UCnBdzaRy-Ky9Vh54XJlFz1Q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https://www.instagram.com/savewithstories/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frequency 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11"/>
              </a:rPr>
              <a:t>https://www.readinga-z.com/high-frequency-words/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12"/>
              </a:rPr>
              <a:t>https://aaclanguagelab.com/materials/100highfrequencycorewords21.pdf</a:t>
            </a:r>
            <a:endParaRPr lang="en-US" sz="2000" dirty="0"/>
          </a:p>
        </p:txBody>
      </p:sp>
      <p:pic>
        <p:nvPicPr>
          <p:cNvPr id="4102" name="Picture 6" descr="Image result for books">
            <a:extLst>
              <a:ext uri="{FF2B5EF4-FFF2-40B4-BE49-F238E27FC236}">
                <a16:creationId xmlns:a16="http://schemas.microsoft.com/office/drawing/2014/main" id="{34EE9CF5-18DF-4288-B703-22A31B3D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61" y="4519821"/>
            <a:ext cx="1983067" cy="20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7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33"/>
            <a:ext cx="10515600" cy="100464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Additional Resources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DC5B8-757A-4732-B4D7-8AB06A0F432A}"/>
              </a:ext>
            </a:extLst>
          </p:cNvPr>
          <p:cNvSpPr/>
          <p:nvPr/>
        </p:nvSpPr>
        <p:spPr>
          <a:xfrm>
            <a:off x="584616" y="1484026"/>
            <a:ext cx="11137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https://www.readinga-z.com/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https://www.freckle.com/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https://jr.brainpop.com/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https://www.abcya.com/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https://www.starfall.com/h/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classroom">
            <a:extLst>
              <a:ext uri="{FF2B5EF4-FFF2-40B4-BE49-F238E27FC236}">
                <a16:creationId xmlns:a16="http://schemas.microsoft.com/office/drawing/2014/main" id="{FA91EF24-5DEF-4490-8424-29578635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2361189"/>
            <a:ext cx="6475750" cy="36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8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E7C49-F6E7-46B9-8471-6E0AF23A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838" y="1441450"/>
            <a:ext cx="5726112" cy="5060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Please feel free to contact me at: </a:t>
            </a:r>
            <a:r>
              <a:rPr lang="en-US" sz="2000" dirty="0">
                <a:hlinkClick r:id="rId4"/>
              </a:rPr>
              <a:t>claire.seefried@elsforautism.org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B963F4F-91DD-48A9-A154-4284E7691F98}"/>
              </a:ext>
            </a:extLst>
          </p:cNvPr>
          <p:cNvSpPr txBox="1">
            <a:spLocks/>
          </p:cNvSpPr>
          <p:nvPr/>
        </p:nvSpPr>
        <p:spPr>
          <a:xfrm>
            <a:off x="3084513" y="212072"/>
            <a:ext cx="9107487" cy="576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spc="300" dirty="0">
                <a:solidFill>
                  <a:srgbClr val="002060"/>
                </a:solidFill>
                <a:latin typeface="+mn-lt"/>
              </a:rPr>
              <a:t>Questions?</a:t>
            </a:r>
          </a:p>
        </p:txBody>
      </p:sp>
      <p:pic>
        <p:nvPicPr>
          <p:cNvPr id="7" name="Picture 2" descr="Image result for smiley face">
            <a:extLst>
              <a:ext uri="{FF2B5EF4-FFF2-40B4-BE49-F238E27FC236}">
                <a16:creationId xmlns:a16="http://schemas.microsoft.com/office/drawing/2014/main" id="{9835A616-E05C-4BEC-8D22-6429DBB0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841" y="2528047"/>
            <a:ext cx="5176744" cy="36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Letter-Sound Correspondence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62ED1C-4ADE-4112-AC50-233C27492B6F}"/>
              </a:ext>
            </a:extLst>
          </p:cNvPr>
          <p:cNvSpPr txBox="1">
            <a:spLocks/>
          </p:cNvSpPr>
          <p:nvPr/>
        </p:nvSpPr>
        <p:spPr>
          <a:xfrm>
            <a:off x="838200" y="2447925"/>
            <a:ext cx="6061075" cy="3930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6F57-99D8-4B8C-800A-934AE30BE9F3}"/>
              </a:ext>
            </a:extLst>
          </p:cNvPr>
          <p:cNvSpPr/>
          <p:nvPr/>
        </p:nvSpPr>
        <p:spPr>
          <a:xfrm>
            <a:off x="271549" y="142845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Letter-sound correspondence refers to the sound(s) each letter(s) make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 to teach letter-sound correspondence: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Show the letter and say its sound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Have the child listen to this a few times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Focus on the SOUND, not the name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Point to the letter and say “a” as in “cat”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Provide the child with some letters using letter cards, a letter board, an alphabet screen on a speech-generating device, or a keyboard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Say the target sound, “a”, and have the child select the corresponding letter card (e.g., a) (</a:t>
            </a:r>
            <a:r>
              <a:rPr lang="en-US" sz="2400" dirty="0" err="1">
                <a:solidFill>
                  <a:schemeClr val="tx1"/>
                </a:solidFill>
              </a:rPr>
              <a:t>Zangari</a:t>
            </a:r>
            <a:r>
              <a:rPr lang="en-US" sz="2400" dirty="0">
                <a:solidFill>
                  <a:schemeClr val="tx1"/>
                </a:solidFill>
              </a:rPr>
              <a:t> &amp; Wise, 2017)</a:t>
            </a:r>
          </a:p>
        </p:txBody>
      </p:sp>
      <p:pic>
        <p:nvPicPr>
          <p:cNvPr id="18" name="Picture 2" descr="Image result for alphabet">
            <a:extLst>
              <a:ext uri="{FF2B5EF4-FFF2-40B4-BE49-F238E27FC236}">
                <a16:creationId xmlns:a16="http://schemas.microsoft.com/office/drawing/2014/main" id="{363231ED-C0D3-42DF-8DDD-695524FA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733" y="2201333"/>
            <a:ext cx="4574520" cy="34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13" y="355600"/>
            <a:ext cx="9107487" cy="742950"/>
          </a:xfrm>
        </p:spPr>
        <p:txBody>
          <a:bodyPr rtlCol="0"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</a:rPr>
              <a:t>Let’s review!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E7C49-F6E7-46B9-8471-6E0AF23A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568" y="1098550"/>
            <a:ext cx="7445375" cy="45624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B963F4F-91DD-48A9-A154-4284E7691F98}"/>
              </a:ext>
            </a:extLst>
          </p:cNvPr>
          <p:cNvSpPr txBox="1">
            <a:spLocks/>
          </p:cNvSpPr>
          <p:nvPr/>
        </p:nvSpPr>
        <p:spPr>
          <a:xfrm>
            <a:off x="3084513" y="954088"/>
            <a:ext cx="9107487" cy="5762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spc="300" dirty="0">
                <a:solidFill>
                  <a:schemeClr val="bg1"/>
                </a:solidFill>
                <a:latin typeface="+mn-lt"/>
              </a:rPr>
              <a:t>SUBHEAD GOES HERE</a:t>
            </a:r>
          </a:p>
        </p:txBody>
      </p:sp>
      <p:pic>
        <p:nvPicPr>
          <p:cNvPr id="5122" name="Picture 2" descr="Weird slowed-down version of the alphabet song changes LMNOP - Insider">
            <a:extLst>
              <a:ext uri="{FF2B5EF4-FFF2-40B4-BE49-F238E27FC236}">
                <a16:creationId xmlns:a16="http://schemas.microsoft.com/office/drawing/2014/main" id="{34E4C3CF-2432-4AD8-BC7F-47B30B7D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68" y="1098550"/>
            <a:ext cx="7626858" cy="54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2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926A-F9E0-46B3-A50A-A3A7069C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lowercase letter a">
            <a:extLst>
              <a:ext uri="{FF2B5EF4-FFF2-40B4-BE49-F238E27FC236}">
                <a16:creationId xmlns:a16="http://schemas.microsoft.com/office/drawing/2014/main" id="{13F79207-D9B7-40A4-AEB8-F93420F23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etter a">
            <a:hlinkClick r:id="" action="ppaction://media"/>
            <a:extLst>
              <a:ext uri="{FF2B5EF4-FFF2-40B4-BE49-F238E27FC236}">
                <a16:creationId xmlns:a16="http://schemas.microsoft.com/office/drawing/2014/main" id="{C0794209-2D56-4BE4-AA67-DA691D6EE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4648" y="3410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 of the Week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9" name="Picture 4" descr="Image result for lowercase letter t">
            <a:extLst>
              <a:ext uri="{FF2B5EF4-FFF2-40B4-BE49-F238E27FC236}">
                <a16:creationId xmlns:a16="http://schemas.microsoft.com/office/drawing/2014/main" id="{A5EA487E-522C-4C3B-9D52-4C3AD8B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207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owercase letter b">
            <a:extLst>
              <a:ext uri="{FF2B5EF4-FFF2-40B4-BE49-F238E27FC236}">
                <a16:creationId xmlns:a16="http://schemas.microsoft.com/office/drawing/2014/main" id="{C0104BCF-D92C-4C0C-8FDB-A187E5B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48" y="29075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wercase letter a">
            <a:extLst>
              <a:ext uri="{FF2B5EF4-FFF2-40B4-BE49-F238E27FC236}">
                <a16:creationId xmlns:a16="http://schemas.microsoft.com/office/drawing/2014/main" id="{0B653461-5F45-4F60-BC2B-8A65FF0B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85" y="2746158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">
            <a:hlinkClick r:id="" action="ppaction://media"/>
            <a:extLst>
              <a:ext uri="{FF2B5EF4-FFF2-40B4-BE49-F238E27FC236}">
                <a16:creationId xmlns:a16="http://schemas.microsoft.com/office/drawing/2014/main" id="{FB8B1EE1-5CAF-4F14-8F48-6A93B1F15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7413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 of the Week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9" name="Picture 4" descr="Image result for lowercase letter t">
            <a:extLst>
              <a:ext uri="{FF2B5EF4-FFF2-40B4-BE49-F238E27FC236}">
                <a16:creationId xmlns:a16="http://schemas.microsoft.com/office/drawing/2014/main" id="{A5EA487E-522C-4C3B-9D52-4C3AD8B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85" y="26409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owercase letter b">
            <a:extLst>
              <a:ext uri="{FF2B5EF4-FFF2-40B4-BE49-F238E27FC236}">
                <a16:creationId xmlns:a16="http://schemas.microsoft.com/office/drawing/2014/main" id="{C0104BCF-D92C-4C0C-8FDB-A187E5B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66" y="28515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wercase letter a">
            <a:extLst>
              <a:ext uri="{FF2B5EF4-FFF2-40B4-BE49-F238E27FC236}">
                <a16:creationId xmlns:a16="http://schemas.microsoft.com/office/drawing/2014/main" id="{0B653461-5F45-4F60-BC2B-8A65FF0B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0" y="2889608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">
            <a:hlinkClick r:id="" action="ppaction://media"/>
            <a:extLst>
              <a:ext uri="{FF2B5EF4-FFF2-40B4-BE49-F238E27FC236}">
                <a16:creationId xmlns:a16="http://schemas.microsoft.com/office/drawing/2014/main" id="{FB8B1EE1-5CAF-4F14-8F48-6A93B1F15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7413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Letter of the Week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9" name="Picture 4" descr="Image result for lowercase letter t">
            <a:extLst>
              <a:ext uri="{FF2B5EF4-FFF2-40B4-BE49-F238E27FC236}">
                <a16:creationId xmlns:a16="http://schemas.microsoft.com/office/drawing/2014/main" id="{A5EA487E-522C-4C3B-9D52-4C3AD8B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76" y="27201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owercase letter b">
            <a:extLst>
              <a:ext uri="{FF2B5EF4-FFF2-40B4-BE49-F238E27FC236}">
                <a16:creationId xmlns:a16="http://schemas.microsoft.com/office/drawing/2014/main" id="{C0104BCF-D92C-4C0C-8FDB-A187E5B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99" y="29787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wercase letter a">
            <a:extLst>
              <a:ext uri="{FF2B5EF4-FFF2-40B4-BE49-F238E27FC236}">
                <a16:creationId xmlns:a16="http://schemas.microsoft.com/office/drawing/2014/main" id="{0B653461-5F45-4F60-BC2B-8A65FF0B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997759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">
            <a:hlinkClick r:id="" action="ppaction://media"/>
            <a:extLst>
              <a:ext uri="{FF2B5EF4-FFF2-40B4-BE49-F238E27FC236}">
                <a16:creationId xmlns:a16="http://schemas.microsoft.com/office/drawing/2014/main" id="{FB8B1EE1-5CAF-4F14-8F48-6A93B1F15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7413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AE403-08E3-4C04-B245-94896EF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Letter of the 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5F7A90-CFB5-42D0-9A76-E6EE1DF69E88}"/>
              </a:ext>
            </a:extLst>
          </p:cNvPr>
          <p:cNvSpPr/>
          <p:nvPr/>
        </p:nvSpPr>
        <p:spPr>
          <a:xfrm>
            <a:off x="648930" y="2438400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Point to the letter and say “m” as in “mouse”.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  <a:hlinkClick r:id="rId5"/>
              </a:rPr>
              <a:t>https://www.youtube.com/watch?v=6QUSDu2JIY0&amp;list=PLf_7Cxcu2jjiv9WT7lldHvw3scinv7Pci&amp;index=5&amp;t=0s</a:t>
            </a:r>
            <a:endParaRPr lang="en-US" sz="2400">
              <a:latin typeface="+mn-lt"/>
            </a:endParaRP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  <a:hlinkClick r:id="rId6"/>
              </a:rPr>
              <a:t>https://www.youtube.com/watch?v=Ezkt2Z-hZV4</a:t>
            </a:r>
            <a:endParaRPr lang="en-US" sz="2400">
              <a:latin typeface="+mn-lt"/>
            </a:endParaRP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</p:txBody>
      </p:sp>
      <p:pic>
        <p:nvPicPr>
          <p:cNvPr id="1026" name="Picture 2" descr="Education, letter, lowercase, m, meter, metric, typography icon">
            <a:extLst>
              <a:ext uri="{FF2B5EF4-FFF2-40B4-BE49-F238E27FC236}">
                <a16:creationId xmlns:a16="http://schemas.microsoft.com/office/drawing/2014/main" id="{F75A61C7-801F-4B18-8531-531362A61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-2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C49B6CB-3E31-4226-A400-B58129EEFCD2}"/>
              </a:ext>
            </a:extLst>
          </p:cNvPr>
          <p:cNvSpPr txBox="1">
            <a:spLocks/>
          </p:cNvSpPr>
          <p:nvPr/>
        </p:nvSpPr>
        <p:spPr>
          <a:xfrm>
            <a:off x="5200650" y="1690688"/>
            <a:ext cx="6151563" cy="4811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pic>
        <p:nvPicPr>
          <p:cNvPr id="4" name="m">
            <a:hlinkClick r:id="" action="ppaction://media"/>
            <a:extLst>
              <a:ext uri="{FF2B5EF4-FFF2-40B4-BE49-F238E27FC236}">
                <a16:creationId xmlns:a16="http://schemas.microsoft.com/office/drawing/2014/main" id="{9C2A894A-E418-446A-B1BE-9A9E812B8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7413" y="306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s for Autism">
      <a:dk1>
        <a:srgbClr val="201A62"/>
      </a:dk1>
      <a:lt1>
        <a:sysClr val="window" lastClr="FFFFFF"/>
      </a:lt1>
      <a:dk2>
        <a:srgbClr val="201A62"/>
      </a:dk2>
      <a:lt2>
        <a:srgbClr val="FFFFFF"/>
      </a:lt2>
      <a:accent1>
        <a:srgbClr val="0C51A3"/>
      </a:accent1>
      <a:accent2>
        <a:srgbClr val="1C8BCB"/>
      </a:accent2>
      <a:accent3>
        <a:srgbClr val="0C51A3"/>
      </a:accent3>
      <a:accent4>
        <a:srgbClr val="1C8BCB"/>
      </a:accent4>
      <a:accent5>
        <a:srgbClr val="01ACC3"/>
      </a:accent5>
      <a:accent6>
        <a:srgbClr val="FECD88"/>
      </a:accent6>
      <a:hlink>
        <a:srgbClr val="1C8BCB"/>
      </a:hlink>
      <a:folHlink>
        <a:srgbClr val="E2E3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 -  Compatibility Mode" id="{69DD5807-42D9-463A-8F8D-D85784F2D82B}" vid="{342CFC26-FC2A-47B8-8ECF-1BA71D31BF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D3954BB55940977A2081169E0B3D" ma:contentTypeVersion="8" ma:contentTypeDescription="Create a new document." ma:contentTypeScope="" ma:versionID="b6f5d6198b932446cc62417119da8d4b">
  <xsd:schema xmlns:xsd="http://www.w3.org/2001/XMLSchema" xmlns:xs="http://www.w3.org/2001/XMLSchema" xmlns:p="http://schemas.microsoft.com/office/2006/metadata/properties" xmlns:ns3="6c054938-1cc5-46fa-b53a-9931867d6481" targetNamespace="http://schemas.microsoft.com/office/2006/metadata/properties" ma:root="true" ma:fieldsID="7cb99767049c820edbd6e3c17b515380" ns3:_="">
    <xsd:import namespace="6c054938-1cc5-46fa-b53a-9931867d64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54938-1cc5-46fa-b53a-9931867d6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258AE4-C925-4A5F-A2B6-3C5B42E963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AE3AC-C1E0-4D5E-926B-131EB57C9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54938-1cc5-46fa-b53a-9931867d6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CBBAA-F537-440B-80FD-35EA482BDB8A}">
  <ds:schemaRefs>
    <ds:schemaRef ds:uri="http://schemas.microsoft.com/office/2006/documentManagement/types"/>
    <ds:schemaRef ds:uri="http://purl.org/dc/elements/1.1/"/>
    <ds:schemaRef ds:uri="6c054938-1cc5-46fa-b53a-9931867d6481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2293</TotalTime>
  <Words>2020</Words>
  <Application>Microsoft Office PowerPoint</Application>
  <PresentationFormat>Widescreen</PresentationFormat>
  <Paragraphs>238</Paragraphs>
  <Slides>29</Slides>
  <Notes>26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Office Theme</vt:lpstr>
      <vt:lpstr>Storytime with AAC</vt:lpstr>
      <vt:lpstr>The Importance of Core Language</vt:lpstr>
      <vt:lpstr>Letter-Sound Correspondence</vt:lpstr>
      <vt:lpstr>Let’s review!</vt:lpstr>
      <vt:lpstr>PowerPoint Presentation</vt:lpstr>
      <vt:lpstr>Letter of the Week</vt:lpstr>
      <vt:lpstr>Letter of the Week</vt:lpstr>
      <vt:lpstr>Letter of the Week</vt:lpstr>
      <vt:lpstr>Letter of the Week</vt:lpstr>
      <vt:lpstr>Letter of the Week</vt:lpstr>
      <vt:lpstr>Letter of the Week</vt:lpstr>
      <vt:lpstr>Letter of the Week</vt:lpstr>
      <vt:lpstr>Sound blending</vt:lpstr>
      <vt:lpstr>Sound Blending</vt:lpstr>
      <vt:lpstr>Core Vocabulary Words for Story: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Vocabulary Words for Story:</vt:lpstr>
      <vt:lpstr>Core Vocabulary Words for Story:</vt:lpstr>
      <vt:lpstr>PowerPoint Presentation</vt:lpstr>
      <vt:lpstr>PowerPoint Presentation</vt:lpstr>
      <vt:lpstr>PowerPoint Presentation</vt:lpstr>
      <vt:lpstr>Additional Resources</vt:lpstr>
      <vt:lpstr>Additional Resources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Claire Seefried</dc:creator>
  <cp:lastModifiedBy>Claire Seefried</cp:lastModifiedBy>
  <cp:revision>1</cp:revision>
  <dcterms:created xsi:type="dcterms:W3CDTF">2020-03-20T20:19:33Z</dcterms:created>
  <dcterms:modified xsi:type="dcterms:W3CDTF">2020-04-01T12:31:32Z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0x0101008E53D3954BB55940977A2081169E0B3D</vt:lpwstr>
  </property>
</Properties>
</file>